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66" r:id="rId2"/>
    <p:sldId id="308" r:id="rId3"/>
    <p:sldId id="306" r:id="rId4"/>
    <p:sldId id="307" r:id="rId5"/>
    <p:sldId id="311" r:id="rId6"/>
    <p:sldId id="313" r:id="rId7"/>
    <p:sldId id="314" r:id="rId8"/>
    <p:sldId id="315" r:id="rId9"/>
    <p:sldId id="312" r:id="rId10"/>
    <p:sldId id="278" r:id="rId11"/>
    <p:sldId id="295" r:id="rId12"/>
    <p:sldId id="296" r:id="rId13"/>
    <p:sldId id="301" r:id="rId14"/>
    <p:sldId id="293" r:id="rId15"/>
    <p:sldId id="281" r:id="rId16"/>
    <p:sldId id="283" r:id="rId17"/>
    <p:sldId id="282" r:id="rId18"/>
    <p:sldId id="297" r:id="rId19"/>
    <p:sldId id="287" r:id="rId20"/>
    <p:sldId id="290" r:id="rId21"/>
    <p:sldId id="272" r:id="rId22"/>
    <p:sldId id="294" r:id="rId23"/>
    <p:sldId id="305" r:id="rId24"/>
    <p:sldId id="298" r:id="rId25"/>
    <p:sldId id="299" r:id="rId26"/>
    <p:sldId id="300" r:id="rId27"/>
    <p:sldId id="302" r:id="rId28"/>
    <p:sldId id="291" r:id="rId29"/>
    <p:sldId id="304" r:id="rId30"/>
    <p:sldId id="309" r:id="rId31"/>
    <p:sldId id="303" r:id="rId32"/>
    <p:sldId id="31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07" d="100"/>
          <a:sy n="107" d="100"/>
        </p:scale>
        <p:origin x="2208" y="432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B860D-9314-294A-854F-6A94F91D2FB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DF5FB-A010-B444-81E0-472728FD7F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DF5FB-A010-B444-81E0-472728FD7F0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77CB2A-B268-5340-B324-672BEE776F69}" type="slidenum">
              <a:rPr lang="en-US"/>
              <a:pPr/>
              <a:t>12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77CB2A-B268-5340-B324-672BEE776F69}" type="slidenum">
              <a:rPr lang="en-US"/>
              <a:pPr/>
              <a:t>13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944938"/>
            <a:ext cx="77724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D77774AE-4577-A643-9963-2FA14184D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64EDC-31E8-7343-AE7E-FA2D6F093B00}" type="datetimeFigureOut">
              <a:rPr lang="en-US" smtClean="0"/>
              <a:pPr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97C55-47FF-2549-93C5-308C526D9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Document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3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221" y="909576"/>
            <a:ext cx="7605486" cy="13425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Microwave-Specific Effects on Gas-Carbon Reactions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72" y="54201"/>
            <a:ext cx="1044354" cy="1044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91" y="2922857"/>
            <a:ext cx="190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A.E. Stiegman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6849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9547" y="3583029"/>
            <a:ext cx="4305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Department of Chemistry and Biochemistry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Florida State University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Tallahassee, FL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04"/>
            <a:ext cx="7086856" cy="50333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Dielectric Spectra and Microwave Heating of Carbon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8861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elelectric Spec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" y="1653202"/>
            <a:ext cx="8596034" cy="46561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1064" y="3611963"/>
            <a:ext cx="281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Loss tangent=0.18(±0.02)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icrowave Advantag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18808" r="5467" b="11349"/>
          <a:stretch/>
        </p:blipFill>
        <p:spPr>
          <a:xfrm>
            <a:off x="97951" y="1845895"/>
            <a:ext cx="5443433" cy="3884478"/>
          </a:xfrm>
        </p:spPr>
      </p:pic>
      <p:sp>
        <p:nvSpPr>
          <p:cNvPr id="5" name="Rectangle 4"/>
          <p:cNvSpPr/>
          <p:nvPr/>
        </p:nvSpPr>
        <p:spPr>
          <a:xfrm>
            <a:off x="0" y="86658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951" y="297218"/>
            <a:ext cx="735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Microwaves and Heterogeneous Chemical Reactions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7729" y="2415053"/>
            <a:ext cx="29530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Our hypothesis was that selective heating of the catalyst and not the entire reaction can potentially represent a significant savings in energy.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9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09600" y="4343400"/>
            <a:ext cx="163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457" y="61937"/>
            <a:ext cx="6140890" cy="67370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Carbon Gasification Reactions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93071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4023" y="2298460"/>
            <a:ext cx="8556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 +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  +  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			ΔH=+131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1.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+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2CO         			     ΔH=+172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2.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 +  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+  CO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     ΔH=-41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 3.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+ 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4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					ΔH=-75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4.</a:t>
            </a:r>
          </a:p>
        </p:txBody>
      </p:sp>
    </p:spTree>
    <p:extLst>
      <p:ext uri="{BB962C8B-B14F-4D97-AF65-F5344CB8AC3E}">
        <p14:creationId xmlns:p14="http://schemas.microsoft.com/office/powerpoint/2010/main" val="119838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09600" y="4343400"/>
            <a:ext cx="163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783" y="61937"/>
            <a:ext cx="8229600" cy="67370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Studies of the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Boudouard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Reaction: CO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+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 charset="2"/>
                <a:cs typeface="Wingdings 3" charset="2"/>
              </a:rPr>
              <a:t>D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2CO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93071"/>
            <a:ext cx="8119806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Phys 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5" y="1112540"/>
            <a:ext cx="5407065" cy="54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17" y="30674"/>
            <a:ext cx="7772400" cy="6969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Experimental Protocol: Kinetic Experiments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r="-196"/>
          <a:stretch/>
        </p:blipFill>
        <p:spPr>
          <a:xfrm>
            <a:off x="4417636" y="960546"/>
            <a:ext cx="4231422" cy="3179174"/>
          </a:xfrm>
          <a:prstGeom prst="rect">
            <a:avLst/>
          </a:prstGeom>
          <a:ln w="5715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314066" y="966755"/>
            <a:ext cx="4177587" cy="188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High temperature activated charcoal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Surface area: 992 m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/g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Pore Volume: .236 cm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/g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Average Pore Size: 3.25 nm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066" y="5318241"/>
            <a:ext cx="3922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Flow:  0.5 g, 11 mm diameter, flow rate for CO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50 mL/min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Static: 1.0 g, 24 mm diameter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5704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9" y="2750937"/>
            <a:ext cx="3266162" cy="244962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11" y="4375825"/>
            <a:ext cx="4889421" cy="2118361"/>
          </a:xfrm>
          <a:prstGeom prst="rect">
            <a:avLst/>
          </a:prstGeom>
          <a:ln w="57150" cmpd="sng"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6490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987" y="0"/>
            <a:ext cx="4065721" cy="6117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Kinetic Experiments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76909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Kinetics Figure(2) revised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" b="156"/>
          <a:stretch/>
        </p:blipFill>
        <p:spPr>
          <a:xfrm>
            <a:off x="340432" y="956343"/>
            <a:ext cx="8501383" cy="2987590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581434"/>
              </p:ext>
            </p:extLst>
          </p:nvPr>
        </p:nvGraphicFramePr>
        <p:xfrm>
          <a:off x="885825" y="4081463"/>
          <a:ext cx="7591425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4" imgW="6540500" imgH="2463800" progId="Word.Document.12">
                  <p:embed/>
                </p:oleObj>
              </mc:Choice>
              <mc:Fallback>
                <p:oleObj name="Document" r:id="rId4" imgW="6540500" imgH="2463800" progId="Word.Document.12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4081463"/>
                        <a:ext cx="7591425" cy="257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3240" y="125808"/>
            <a:ext cx="3640267" cy="513057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Arrhenius  Parameters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39685" y="1748658"/>
            <a:ext cx="3662731" cy="36499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Microwave: </a:t>
            </a:r>
          </a:p>
          <a:p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</a:t>
            </a:r>
            <a:r>
              <a:rPr lang="en-US" sz="2400" baseline="-250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=37.79(±1.96) kJ/mole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A=5.66x10</a:t>
            </a:r>
            <a:r>
              <a:rPr lang="en-US" sz="2400" baseline="30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-4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/sec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Thermal: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</a:t>
            </a:r>
            <a:r>
              <a:rPr lang="en-US" sz="2400" baseline="-250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=113.43(±7.44)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A=4.86x10</a:t>
            </a:r>
            <a:r>
              <a:rPr lang="en-US" sz="2400" baseline="30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-1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/sec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Arrhenius 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62" y="1685416"/>
            <a:ext cx="4904258" cy="3713224"/>
          </a:xfrm>
          <a:prstGeom prst="rect">
            <a:avLst/>
          </a:prstGeom>
          <a:ln w="57150" cmpd="sng">
            <a:solidFill>
              <a:srgbClr val="BFBFB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744" y="677581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92" y="143420"/>
            <a:ext cx="7772400" cy="44123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Product Composition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3515" y="1053387"/>
            <a:ext cx="688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Gas Composition as a Function of Time and Temperature</a:t>
            </a:r>
            <a:endParaRPr lang="en-US" sz="2000" baseline="-250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Content Placeholder 3" descr="Product Distribution Graphs (%)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" b="-88"/>
          <a:stretch/>
        </p:blipFill>
        <p:spPr>
          <a:xfrm>
            <a:off x="742495" y="1639313"/>
            <a:ext cx="7591797" cy="4865689"/>
          </a:xfrm>
          <a:ln w="57150" cmpd="sng">
            <a:solidFill>
              <a:srgbClr val="BFBFBF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735754" y="123385"/>
            <a:ext cx="48781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Equilibrium Determination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tic Cell 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" y="1352857"/>
            <a:ext cx="6998208" cy="4383024"/>
          </a:xfrm>
          <a:prstGeom prst="rect">
            <a:avLst/>
          </a:prstGeom>
          <a:ln w="57150" cmpd="sng"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26172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734193" y="13530"/>
            <a:ext cx="340717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Static Experiments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34322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13471"/>
              </p:ext>
            </p:extLst>
          </p:nvPr>
        </p:nvGraphicFramePr>
        <p:xfrm>
          <a:off x="224583" y="4795198"/>
          <a:ext cx="8627073" cy="194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 Gas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</a:t>
                      </a:r>
                      <a:r>
                        <a:rPr lang="en-US" sz="1400" u="none" baseline="-250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p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Symbol"/>
                          <a:ea typeface="ＭＳ 明朝"/>
                          <a:cs typeface="Times New Roman"/>
                        </a:rPr>
                        <a:t>Δ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G</a:t>
                      </a:r>
                      <a:r>
                        <a:rPr lang="en-US" sz="1400" u="none" baseline="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en-US" sz="1400" u="none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kJ/</a:t>
                      </a: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mol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</a:t>
                      </a:r>
                      <a:r>
                        <a:rPr lang="en-US" sz="1400" u="none" baseline="-250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p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Symbol"/>
                          <a:ea typeface="ＭＳ 明朝"/>
                          <a:cs typeface="Times New Roman"/>
                        </a:rPr>
                        <a:t>Δ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G (kJ/</a:t>
                      </a: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mol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1086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267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68.3(±10.6)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-38.1(±1.3)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1086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21.6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-27.7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1185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380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85.2(­±9.1)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-43.8(±1.0)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1185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117.43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-47.0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1232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390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103(±6.66)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-47.5(±0.64)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1232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238.7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-56.1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1265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404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111(±0.17)</a:t>
                      </a:r>
                      <a:endParaRPr lang="en-US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-49.6(±0.02)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1265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380.7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-62.5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666" y="4333533"/>
            <a:ext cx="202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3170" y="4333533"/>
            <a:ext cx="20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Thermal</a:t>
            </a:r>
          </a:p>
        </p:txBody>
      </p:sp>
      <p:pic>
        <p:nvPicPr>
          <p:cNvPr id="8" name="Picture 7" descr="Static Experiment 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" y="904533"/>
            <a:ext cx="4364033" cy="3430130"/>
          </a:xfrm>
          <a:prstGeom prst="rect">
            <a:avLst/>
          </a:prstGeom>
        </p:spPr>
      </p:pic>
      <p:pic>
        <p:nvPicPr>
          <p:cNvPr id="9" name="Picture 8" descr="Kp 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4533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tiegmanMicro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" t="-1060" r="-42" b="-1"/>
          <a:stretch/>
        </p:blipFill>
        <p:spPr>
          <a:xfrm>
            <a:off x="1392295" y="1251185"/>
            <a:ext cx="6876815" cy="5124725"/>
          </a:xfrm>
        </p:spPr>
      </p:pic>
      <p:sp>
        <p:nvSpPr>
          <p:cNvPr id="4" name="Rectangle 3"/>
          <p:cNvSpPr/>
          <p:nvPr/>
        </p:nvSpPr>
        <p:spPr>
          <a:xfrm>
            <a:off x="0" y="86658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2263" y="322157"/>
            <a:ext cx="656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Our Early Efforts in Microwave Chemistry Were Inauspicious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5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2325" y="76200"/>
            <a:ext cx="446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Enthalpy and Entropy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28706" y="1272329"/>
            <a:ext cx="318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Van’t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Hoff 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212" y="1641661"/>
            <a:ext cx="18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Microwave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020" y="2444668"/>
            <a:ext cx="3176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ΔH = 33.4(±3.3) kJ/mole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ΔS =65.6 (±3.1)  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mol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12" y="3817635"/>
            <a:ext cx="22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Thermal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687" y="4538871"/>
            <a:ext cx="2602696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ΔH = 183.3 kJ/mole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ΔS = 194.3    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mol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LnKp vs 1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03" y="1804059"/>
            <a:ext cx="5127088" cy="4146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2325" y="85471"/>
            <a:ext cx="509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Microwave Effect on the Equilibrium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ole Fraction Plo(revis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6" y="1533833"/>
            <a:ext cx="8037375" cy="378649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22791"/>
              </p:ext>
            </p:extLst>
          </p:nvPr>
        </p:nvGraphicFramePr>
        <p:xfrm>
          <a:off x="3980291" y="2742186"/>
          <a:ext cx="1746403" cy="7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4" imgW="800100" imgH="330200" progId="">
                  <p:embed/>
                </p:oleObj>
              </mc:Choice>
              <mc:Fallback>
                <p:oleObj name="Equation" r:id="rId4" imgW="800100" imgH="33020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291" y="2742186"/>
                        <a:ext cx="1746403" cy="7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276" y="76200"/>
            <a:ext cx="465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Gas-Carbon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Equilibria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058" y="1403185"/>
            <a:ext cx="8556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 +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  +  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			ΔH=+131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1.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+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2CO         			     ΔH=+172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2.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 +  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+  CO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     ΔH=-41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 3.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+   C 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Wingdings 3"/>
                <a:cs typeface="Helvetica"/>
              </a:rPr>
              <a:t>D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4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					ΔH=-75 kJ/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mol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         4.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299602"/>
              </p:ext>
            </p:extLst>
          </p:nvPr>
        </p:nvGraphicFramePr>
        <p:xfrm>
          <a:off x="5346700" y="415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Equation" r:id="rId3" imgW="114300" imgH="165100" progId="">
                  <p:embed/>
                </p:oleObj>
              </mc:Choice>
              <mc:Fallback>
                <p:oleObj name="Equation" r:id="rId3" imgW="114300" imgH="165100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41529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111889"/>
              </p:ext>
            </p:extLst>
          </p:nvPr>
        </p:nvGraphicFramePr>
        <p:xfrm>
          <a:off x="5346700" y="415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Equation" r:id="rId5" imgW="114300" imgH="165100" progId="">
                  <p:embed/>
                </p:oleObj>
              </mc:Choice>
              <mc:Fallback>
                <p:oleObj name="Equation" r:id="rId5" imgW="114300" imgH="16510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41529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85390"/>
              </p:ext>
            </p:extLst>
          </p:nvPr>
        </p:nvGraphicFramePr>
        <p:xfrm>
          <a:off x="77787" y="4553003"/>
          <a:ext cx="906621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6" imgW="5194300" imgH="1092200" progId="">
                  <p:embed/>
                </p:oleObj>
              </mc:Choice>
              <mc:Fallback>
                <p:oleObj name="Equation" r:id="rId6" imgW="5194300" imgH="1092200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" y="4553003"/>
                        <a:ext cx="9066213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794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249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768681"/>
            <a:ext cx="4650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Graphite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Surface area: 7.6 m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/g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Loss tangent @ 2.45 GHz = 0.26(0.016)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276" y="85471"/>
            <a:ext cx="465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Carbon Properties</a:t>
            </a:r>
          </a:p>
        </p:txBody>
      </p:sp>
      <p:pic>
        <p:nvPicPr>
          <p:cNvPr id="8" name="Picture 7" descr="Graphite S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" y="4222252"/>
            <a:ext cx="6720199" cy="2504801"/>
          </a:xfrm>
          <a:prstGeom prst="rect">
            <a:avLst/>
          </a:prstGeom>
        </p:spPr>
      </p:pic>
      <p:pic>
        <p:nvPicPr>
          <p:cNvPr id="3" name="Picture 2" descr="Dielectric Figure(revis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88" y="763098"/>
            <a:ext cx="5060730" cy="38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04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quil composition 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9" y="1562534"/>
            <a:ext cx="4260555" cy="3389508"/>
          </a:xfrm>
          <a:prstGeom prst="rect">
            <a:avLst/>
          </a:prstGeom>
          <a:ln w="57150" cmpd="sng">
            <a:solidFill>
              <a:srgbClr val="D9D9D9"/>
            </a:solidFill>
          </a:ln>
        </p:spPr>
      </p:pic>
      <p:pic>
        <p:nvPicPr>
          <p:cNvPr id="2" name="Picture 1" descr="% Compositon vs Temp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4" y="1554178"/>
            <a:ext cx="4484085" cy="3389508"/>
          </a:xfrm>
          <a:prstGeom prst="rect">
            <a:avLst/>
          </a:prstGeom>
          <a:ln w="57150" cmpd="sng"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14449" y="184940"/>
            <a:ext cx="376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Equilibrium Composition</a:t>
            </a:r>
          </a:p>
        </p:txBody>
      </p:sp>
    </p:spTree>
    <p:extLst>
      <p:ext uri="{BB962C8B-B14F-4D97-AF65-F5344CB8AC3E}">
        <p14:creationId xmlns:p14="http://schemas.microsoft.com/office/powerpoint/2010/main" val="2802327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4322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11497"/>
              </p:ext>
            </p:extLst>
          </p:nvPr>
        </p:nvGraphicFramePr>
        <p:xfrm>
          <a:off x="224583" y="4387141"/>
          <a:ext cx="8627073" cy="233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 Gas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</a:t>
                      </a:r>
                      <a:r>
                        <a:rPr lang="en-US" sz="1400" u="none" baseline="-250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p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Symbol"/>
                          <a:ea typeface="ＭＳ 明朝"/>
                          <a:cs typeface="Times New Roman"/>
                        </a:rPr>
                        <a:t>Δ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G</a:t>
                      </a:r>
                      <a:r>
                        <a:rPr lang="en-US" sz="1400" u="none" baseline="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en-US" sz="1400" u="none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kJ/</a:t>
                      </a: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mol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T(K)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K</a:t>
                      </a:r>
                      <a:r>
                        <a:rPr lang="en-US" sz="1400" u="none" baseline="-250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p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Symbol"/>
                          <a:ea typeface="ＭＳ 明朝"/>
                          <a:cs typeface="Times New Roman"/>
                        </a:rPr>
                        <a:t>Δ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G (kJ/</a:t>
                      </a: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mol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)</a:t>
                      </a:r>
                      <a:endParaRPr lang="en-US" sz="1400" u="none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764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293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3.19(±.53)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-7.4(±1.0)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764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Helvetica"/>
                          <a:ea typeface="Times New Roman"/>
                          <a:cs typeface="Times New Roman"/>
                        </a:rPr>
                        <a:t>0.03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23.5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832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309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3.90(±.61)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-9.4(±1.0)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832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0.16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12.8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893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321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Helvetica"/>
                          <a:ea typeface="Times New Roman"/>
                          <a:cs typeface="Times New Roman"/>
                        </a:rPr>
                        <a:t>4.39(±.43)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-11.0(±.7)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893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3.12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949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331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4.95(±.50)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-12.6(±.8)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ＭＳ 明朝"/>
                          <a:cs typeface="Times New Roman"/>
                        </a:rPr>
                        <a:t>949</a:t>
                      </a:r>
                      <a:endParaRPr lang="en-US" sz="1200" dirty="0">
                        <a:effectLst/>
                        <a:latin typeface="Helvetic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Helvetica"/>
                          <a:ea typeface="Times New Roman"/>
                          <a:cs typeface="Times New Roman"/>
                        </a:rPr>
                        <a:t>2.07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-5.74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997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337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5.61(±.48)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-14.3(±.7)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997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4.99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Helvetica"/>
                          <a:ea typeface="Times New Roman"/>
                          <a:cs typeface="Times New Roman"/>
                        </a:rPr>
                        <a:t>-13.33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Steam Carbon Kp Comp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0" y="938015"/>
            <a:ext cx="3764710" cy="3030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2657"/>
            <a:ext cx="78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Equilibrium and Free Energy for the Steam-Carbon Reaction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983" y="3971454"/>
            <a:ext cx="127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Microwave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33347" y="3968607"/>
            <a:ext cx="1130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Helvetica"/>
              </a:rPr>
              <a:t>Thermal</a:t>
            </a:r>
          </a:p>
        </p:txBody>
      </p:sp>
    </p:spTree>
    <p:extLst>
      <p:ext uri="{BB962C8B-B14F-4D97-AF65-F5344CB8AC3E}">
        <p14:creationId xmlns:p14="http://schemas.microsoft.com/office/powerpoint/2010/main" val="13862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 van't Hoff 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43" y="1020075"/>
            <a:ext cx="3842720" cy="336238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8778"/>
              </p:ext>
            </p:extLst>
          </p:nvPr>
        </p:nvGraphicFramePr>
        <p:xfrm>
          <a:off x="1452108" y="4498578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Microwave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Thermal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ΔH (kJ/</a:t>
                      </a:r>
                      <a:r>
                        <a:rPr lang="en-US" sz="1600" dirty="0" err="1"/>
                        <a:t>mol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ΔS (J/K </a:t>
                      </a:r>
                      <a:r>
                        <a:rPr lang="en-US" sz="1600" dirty="0" err="1"/>
                        <a:t>mol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ΔH (kJ/</a:t>
                      </a:r>
                      <a:r>
                        <a:rPr lang="en-US" sz="1600" dirty="0" err="1"/>
                        <a:t>mol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ΔS (J/K </a:t>
                      </a:r>
                      <a:r>
                        <a:rPr lang="en-US" sz="1600" dirty="0" err="1"/>
                        <a:t>mol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/>
                          <a:cs typeface="Helvetica"/>
                        </a:rPr>
                        <a:t>Steam-C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Helvetica"/>
                          <a:cs typeface="Helvetica"/>
                        </a:rPr>
                        <a:t>Boudouard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/>
                          <a:cs typeface="Helvetica"/>
                        </a:rPr>
                        <a:t>Water-gas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-14.1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-36.0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-58.1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/>
                          <a:cs typeface="Helvetica"/>
                        </a:rPr>
                        <a:t>Carbon-H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-32.2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-79.7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-90.4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3321"/>
            <a:ext cx="942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Thermodynamics of the Carbon-Steam Reaction in the Microwave</a:t>
            </a:r>
          </a:p>
        </p:txBody>
      </p:sp>
    </p:spTree>
    <p:extLst>
      <p:ext uri="{BB962C8B-B14F-4D97-AF65-F5344CB8AC3E}">
        <p14:creationId xmlns:p14="http://schemas.microsoft.com/office/powerpoint/2010/main" val="12191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ater,H2,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06" y="1300094"/>
            <a:ext cx="6433218" cy="4400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2325" y="85471"/>
            <a:ext cx="509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Microwave Effect on the Equilibrium</a:t>
            </a:r>
          </a:p>
        </p:txBody>
      </p:sp>
    </p:spTree>
    <p:extLst>
      <p:ext uri="{BB962C8B-B14F-4D97-AF65-F5344CB8AC3E}">
        <p14:creationId xmlns:p14="http://schemas.microsoft.com/office/powerpoint/2010/main" val="1880975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6605"/>
            <a:ext cx="7538565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857513"/>
              </p:ext>
            </p:extLst>
          </p:nvPr>
        </p:nvGraphicFramePr>
        <p:xfrm>
          <a:off x="587375" y="4433888"/>
          <a:ext cx="75120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3" imgW="3797300" imgH="482600" progId="Equation.DSMT4">
                  <p:embed/>
                </p:oleObj>
              </mc:Choice>
              <mc:Fallback>
                <p:oleObj name="Equation" r:id="rId3" imgW="3797300" imgH="48260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433888"/>
                        <a:ext cx="7512050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939875"/>
              </p:ext>
            </p:extLst>
          </p:nvPr>
        </p:nvGraphicFramePr>
        <p:xfrm>
          <a:off x="569913" y="5527675"/>
          <a:ext cx="7770812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" name="Equation" r:id="rId5" imgW="4330700" imgH="482600" progId="Equation.DSMT4">
                  <p:embed/>
                </p:oleObj>
              </mc:Choice>
              <mc:Fallback>
                <p:oleObj name="Equation" r:id="rId5" imgW="4330700" imgH="482600" progId="Equation.DSMT4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5527675"/>
                        <a:ext cx="7770812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76200"/>
            <a:ext cx="799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Thermodynamic Considerations of the Microwave Effect </a:t>
            </a:r>
          </a:p>
        </p:txBody>
      </p:sp>
      <p:pic>
        <p:nvPicPr>
          <p:cNvPr id="2" name="Picture 1" descr="Micorwave Enthalpy Gra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87" y="1043253"/>
            <a:ext cx="5727262" cy="3047024"/>
          </a:xfrm>
          <a:prstGeom prst="rect">
            <a:avLst/>
          </a:prstGeom>
        </p:spPr>
      </p:pic>
      <p:pic>
        <p:nvPicPr>
          <p:cNvPr id="3" name="Picture 2" descr="Micorwave Effect Grap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35" y="1043253"/>
            <a:ext cx="5820814" cy="331888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952780"/>
              </p:ext>
            </p:extLst>
          </p:nvPr>
        </p:nvGraphicFramePr>
        <p:xfrm>
          <a:off x="1781175" y="5095875"/>
          <a:ext cx="457358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Equation" r:id="rId9" imgW="1892300" imgH="254000" progId="Equation.DSMT4">
                  <p:embed/>
                </p:oleObj>
              </mc:Choice>
              <mc:Fallback>
                <p:oleObj name="Equation" r:id="rId9" imgW="18923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81175" y="5095875"/>
                        <a:ext cx="4573588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echan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4" y="3233652"/>
            <a:ext cx="6717988" cy="313506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834171"/>
              </p:ext>
            </p:extLst>
          </p:nvPr>
        </p:nvGraphicFramePr>
        <p:xfrm>
          <a:off x="780276" y="1510465"/>
          <a:ext cx="6942953" cy="146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4" imgW="2959100" imgH="622300" progId="">
                  <p:embed/>
                </p:oleObj>
              </mc:Choice>
              <mc:Fallback>
                <p:oleObj name="Equation" r:id="rId4" imgW="2959100" imgH="6223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76" y="1510465"/>
                        <a:ext cx="6942953" cy="1460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93227" y="1090815"/>
            <a:ext cx="8054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 microwave accelerates the forward reaction relative to the reverse reaction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6200"/>
            <a:ext cx="877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Origin of Microwave Effect and a Proposed Mechanism</a:t>
            </a:r>
          </a:p>
        </p:txBody>
      </p:sp>
    </p:spTree>
    <p:extLst>
      <p:ext uri="{BB962C8B-B14F-4D97-AF65-F5344CB8AC3E}">
        <p14:creationId xmlns:p14="http://schemas.microsoft.com/office/powerpoint/2010/main" val="22174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6658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412" y="397417"/>
            <a:ext cx="656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226" y="1365272"/>
            <a:ext cx="872008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frequency range for the microwave region is typically designated as occurring from 0.3 GHz and 300 GHz (1 mm to 1 m).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Microwave heating of materials, solids and liquids, takes place a fixed frequency of 2.45 GHz corresponding to a wavelength of 12.25 cm.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5586" y="6131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175" y="3103644"/>
            <a:ext cx="4627617" cy="25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1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14" y="77251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5153" y="212751"/>
            <a:ext cx="656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Conclusion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jpccck_v117i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50" y="1364073"/>
            <a:ext cx="3973537" cy="5277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264" y="2558815"/>
            <a:ext cx="43867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Microwaves radiation can do far more than just heat a reaction or a catalyst.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It can change change both the apparent thermodynamics of the reactions and can affect the products of the reaction.</a:t>
            </a:r>
          </a:p>
        </p:txBody>
      </p:sp>
    </p:spTree>
    <p:extLst>
      <p:ext uri="{BB962C8B-B14F-4D97-AF65-F5344CB8AC3E}">
        <p14:creationId xmlns:p14="http://schemas.microsoft.com/office/powerpoint/2010/main" val="905848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915" y="122148"/>
            <a:ext cx="323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Acknowledgements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3285" y="1672635"/>
            <a:ext cx="3159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Jake Hunt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Tony Ferrari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Mark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Crosswhite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Adrian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Lita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Bridgett Ashley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Tom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Dusek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2932" y="6037634"/>
            <a:ext cx="2524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$$$  NSF  and DOE</a:t>
            </a:r>
          </a:p>
        </p:txBody>
      </p:sp>
      <p:pic>
        <p:nvPicPr>
          <p:cNvPr id="6" name="Picture 5" descr="Group woth Foil Helm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32" y="1362207"/>
            <a:ext cx="5444049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98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36" y="122148"/>
            <a:ext cx="5218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Microwave Chemistry Working Group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6605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b page 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3"/>
          <a:stretch/>
        </p:blipFill>
        <p:spPr>
          <a:xfrm>
            <a:off x="3973520" y="1288816"/>
            <a:ext cx="5119654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739" y="1439334"/>
            <a:ext cx="316088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FSU Chemistry</a:t>
            </a:r>
          </a:p>
          <a:p>
            <a:endParaRPr lang="en-US" dirty="0">
              <a:solidFill>
                <a:srgbClr val="D9D9D9"/>
              </a:solidFill>
            </a:endParaRPr>
          </a:p>
          <a:p>
            <a:r>
              <a:rPr lang="en-US" dirty="0">
                <a:solidFill>
                  <a:srgbClr val="D9D9D9"/>
                </a:solidFill>
              </a:rPr>
              <a:t>Al Stiegman</a:t>
            </a:r>
          </a:p>
          <a:p>
            <a:r>
              <a:rPr lang="en-US" dirty="0">
                <a:solidFill>
                  <a:srgbClr val="D9D9D9"/>
                </a:solidFill>
              </a:rPr>
              <a:t>Greg Dudley</a:t>
            </a:r>
          </a:p>
          <a:p>
            <a:r>
              <a:rPr lang="en-US" dirty="0">
                <a:solidFill>
                  <a:srgbClr val="D9D9D9"/>
                </a:solidFill>
              </a:rPr>
              <a:t>Geoff </a:t>
            </a:r>
            <a:r>
              <a:rPr lang="en-US" dirty="0" err="1">
                <a:solidFill>
                  <a:srgbClr val="D9D9D9"/>
                </a:solidFill>
              </a:rPr>
              <a:t>Strouse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Susan </a:t>
            </a:r>
            <a:r>
              <a:rPr lang="en-US" dirty="0" err="1">
                <a:solidFill>
                  <a:schemeClr val="bg2"/>
                </a:solidFill>
              </a:rPr>
              <a:t>Latturner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FSU Chemical Engineering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EEECE1"/>
                </a:solidFill>
              </a:rPr>
              <a:t>John </a:t>
            </a:r>
            <a:r>
              <a:rPr lang="en-US" dirty="0" err="1">
                <a:solidFill>
                  <a:srgbClr val="EEECE1"/>
                </a:solidFill>
              </a:rPr>
              <a:t>Telotte</a:t>
            </a:r>
            <a:endParaRPr lang="en-US" dirty="0">
              <a:solidFill>
                <a:srgbClr val="EEECE1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Tyndall AFB</a:t>
            </a:r>
          </a:p>
          <a:p>
            <a:endParaRPr lang="en-US" dirty="0">
              <a:solidFill>
                <a:srgbClr val="D9D9D9"/>
              </a:solidFill>
            </a:endParaRPr>
          </a:p>
          <a:p>
            <a:r>
              <a:rPr lang="en-US" dirty="0">
                <a:solidFill>
                  <a:srgbClr val="D9D9D9"/>
                </a:solidFill>
              </a:rPr>
              <a:t>Jeff Owens</a:t>
            </a:r>
          </a:p>
          <a:p>
            <a:r>
              <a:rPr lang="en-US" dirty="0">
                <a:solidFill>
                  <a:srgbClr val="D9D9D9"/>
                </a:solidFill>
              </a:rPr>
              <a:t>Bridgett Ashley</a:t>
            </a:r>
          </a:p>
          <a:p>
            <a:r>
              <a:rPr lang="en-US" dirty="0">
                <a:solidFill>
                  <a:srgbClr val="D9D9D9"/>
                </a:solidFill>
              </a:rPr>
              <a:t>Derek </a:t>
            </a:r>
            <a:r>
              <a:rPr lang="en-US" dirty="0" err="1">
                <a:solidFill>
                  <a:srgbClr val="D9D9D9"/>
                </a:solidFill>
              </a:rPr>
              <a:t>Lovingood</a:t>
            </a:r>
            <a:endParaRPr lang="en-US" dirty="0">
              <a:solidFill>
                <a:srgbClr val="D9D9D9"/>
              </a:solidFill>
            </a:endParaRPr>
          </a:p>
          <a:p>
            <a:endParaRPr lang="en-US" dirty="0">
              <a:solidFill>
                <a:srgbClr val="D9D9D9"/>
              </a:solidFill>
            </a:endParaRPr>
          </a:p>
          <a:p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1828" y="5798445"/>
            <a:ext cx="360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chem.fsu.edu</a:t>
            </a:r>
            <a:r>
              <a:rPr lang="en-US" sz="2400" dirty="0">
                <a:solidFill>
                  <a:srgbClr val="3366FF"/>
                </a:solidFill>
              </a:rPr>
              <a:t>/</a:t>
            </a:r>
            <a:r>
              <a:rPr lang="en-US" sz="2400" dirty="0" err="1">
                <a:solidFill>
                  <a:srgbClr val="3366FF"/>
                </a:solidFill>
              </a:rPr>
              <a:t>mcwg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66583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412" y="397417"/>
            <a:ext cx="656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Microwaves and Matter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45" y="1782378"/>
            <a:ext cx="85484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absorption of microwave radiation by molecules and solid materials is a relaxation phenomenon.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At the energy of microwave radiation there are no known resonant absorption processes that can lead to chemical processes; bond making and bond breaking.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205" y="1217447"/>
            <a:ext cx="496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9D9D9"/>
                </a:solidFill>
              </a:rPr>
              <a:t>Resonance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dirty="0" err="1">
                <a:solidFill>
                  <a:srgbClr val="D9D9D9"/>
                </a:solidFill>
              </a:rPr>
              <a:t>vs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i="1" dirty="0">
                <a:solidFill>
                  <a:srgbClr val="D9D9D9"/>
                </a:solidFill>
              </a:rPr>
              <a:t>Relaxation</a:t>
            </a:r>
            <a:r>
              <a:rPr lang="en-US" sz="2400" dirty="0">
                <a:solidFill>
                  <a:srgbClr val="D9D9D9"/>
                </a:solidFill>
              </a:rPr>
              <a:t> Processes</a:t>
            </a:r>
          </a:p>
        </p:txBody>
      </p:sp>
    </p:spTree>
    <p:extLst>
      <p:ext uri="{BB962C8B-B14F-4D97-AF65-F5344CB8AC3E}">
        <p14:creationId xmlns:p14="http://schemas.microsoft.com/office/powerpoint/2010/main" val="56534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876E-9569-5E43-8501-6F15CC28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" y="100247"/>
            <a:ext cx="2506532" cy="393229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Absorption of Radiation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9D140F-39AA-1F44-8DB6-E6699B4E273E}"/>
              </a:ext>
            </a:extLst>
          </p:cNvPr>
          <p:cNvSpPr/>
          <p:nvPr/>
        </p:nvSpPr>
        <p:spPr>
          <a:xfrm>
            <a:off x="0" y="505031"/>
            <a:ext cx="6533347" cy="2245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6F82F4A-E947-FC4D-935E-8575D1CED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586268"/>
              </p:ext>
            </p:extLst>
          </p:nvPr>
        </p:nvGraphicFramePr>
        <p:xfrm>
          <a:off x="488950" y="4967288"/>
          <a:ext cx="7504113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3" imgW="2717800" imgH="584200" progId="Equation.DSMT4">
                  <p:embed/>
                </p:oleObj>
              </mc:Choice>
              <mc:Fallback>
                <p:oleObj name="Equation" r:id="rId3" imgW="2717800" imgH="584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950" y="4967288"/>
                        <a:ext cx="7504113" cy="159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24A0F04-CC63-6F4C-9624-2AD7E65ED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68" y="897473"/>
            <a:ext cx="6687605" cy="392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3D5CF-0C2F-5149-BB82-18EE6A5C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800" y="3046581"/>
            <a:ext cx="660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A49440-CD53-494E-816F-16473CAB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2" y="100247"/>
            <a:ext cx="5658523" cy="393229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Microwave Heating in Homogeneous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52B9D5-DB30-DD46-B8B8-592738242227}"/>
              </a:ext>
            </a:extLst>
          </p:cNvPr>
          <p:cNvSpPr/>
          <p:nvPr/>
        </p:nvSpPr>
        <p:spPr>
          <a:xfrm>
            <a:off x="0" y="570156"/>
            <a:ext cx="4787153" cy="1525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4BF189-9C88-6B4B-BD5B-A019EECE51F4}"/>
              </a:ext>
            </a:extLst>
          </p:cNvPr>
          <p:cNvSpPr/>
          <p:nvPr/>
        </p:nvSpPr>
        <p:spPr>
          <a:xfrm>
            <a:off x="372865" y="1065008"/>
            <a:ext cx="3728253" cy="796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Debye Theory of dipole interactions with electromagnetic radiation.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9E0F2B2-504A-BD49-9734-9096AB2772BD}"/>
              </a:ext>
            </a:extLst>
          </p:cNvPr>
          <p:cNvSpPr/>
          <p:nvPr/>
        </p:nvSpPr>
        <p:spPr>
          <a:xfrm>
            <a:off x="179227" y="2203365"/>
            <a:ext cx="4124128" cy="45543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oscillating electric field couples with the dipole moment.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This results in a torque on the molecule.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a condensed medium, the oscillating molecule is collides with neighboring molecules which impede the relaxation.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molecule oscillation is out of phase with the radiation. This is a loss process that generates heat.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650AA7D-2984-F941-8306-1EE9140BE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776127"/>
              </p:ext>
            </p:extLst>
          </p:nvPr>
        </p:nvGraphicFramePr>
        <p:xfrm>
          <a:off x="4430950" y="5773533"/>
          <a:ext cx="4754582" cy="569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r:id="rId3" imgW="2120900" imgH="254000" progId="Equation.DSMT4">
                  <p:embed/>
                </p:oleObj>
              </mc:Choice>
              <mc:Fallback>
                <p:oleObj r:id="rId3" imgW="21209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0950" y="5773533"/>
                        <a:ext cx="4754582" cy="569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2916DB4-F8F0-604E-B417-67A6DFE1DD80}"/>
              </a:ext>
            </a:extLst>
          </p:cNvPr>
          <p:cNvSpPr txBox="1"/>
          <p:nvPr/>
        </p:nvSpPr>
        <p:spPr>
          <a:xfrm>
            <a:off x="4719700" y="5223738"/>
            <a:ext cx="392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average power converted to heat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033452-7883-D84F-A39A-41FD57254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884" y="978041"/>
            <a:ext cx="3598707" cy="39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80F96A-4FA1-744D-A50C-FE283E5F1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9330" y="756888"/>
            <a:ext cx="5510847" cy="402681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21F057-8DBA-EF49-8389-577CF79C8577}"/>
              </a:ext>
            </a:extLst>
          </p:cNvPr>
          <p:cNvSpPr txBox="1">
            <a:spLocks/>
          </p:cNvSpPr>
          <p:nvPr/>
        </p:nvSpPr>
        <p:spPr>
          <a:xfrm>
            <a:off x="75302" y="100247"/>
            <a:ext cx="5658523" cy="39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Microwave Heating in Homogeneous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156BB-A742-5440-8534-0CC2960C54C6}"/>
              </a:ext>
            </a:extLst>
          </p:cNvPr>
          <p:cNvSpPr/>
          <p:nvPr/>
        </p:nvSpPr>
        <p:spPr>
          <a:xfrm>
            <a:off x="0" y="570156"/>
            <a:ext cx="4787153" cy="1525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35B99F-BAA8-F24C-B7F3-17D236D16E0F}"/>
              </a:ext>
            </a:extLst>
          </p:cNvPr>
          <p:cNvSpPr/>
          <p:nvPr/>
        </p:nvSpPr>
        <p:spPr>
          <a:xfrm>
            <a:off x="0" y="985511"/>
            <a:ext cx="3259567" cy="9251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Dielectric Spectrum of Water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811AFA-4F81-1B49-94F3-D81D8695918B}"/>
              </a:ext>
            </a:extLst>
          </p:cNvPr>
          <p:cNvSpPr/>
          <p:nvPr/>
        </p:nvSpPr>
        <p:spPr>
          <a:xfrm>
            <a:off x="75302" y="2000157"/>
            <a:ext cx="2893946" cy="281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key parameter that describes these systems in the relaxation time (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/>
              <a:t>) which is a measure of how long the perturbed molecule takes to recover.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BB90FF1-B3F1-A945-BF26-D7AFE6055B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306868"/>
              </p:ext>
            </p:extLst>
          </p:nvPr>
        </p:nvGraphicFramePr>
        <p:xfrm>
          <a:off x="356348" y="5042335"/>
          <a:ext cx="2120212" cy="1548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r:id="rId4" imgW="1130300" imgH="825500" progId="Equation.DSMT4">
                  <p:embed/>
                </p:oleObj>
              </mc:Choice>
              <mc:Fallback>
                <p:oleObj r:id="rId4" imgW="1130300" imgH="825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48" y="5042335"/>
                        <a:ext cx="2120212" cy="1548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D03DB7C-70BA-F043-A1D1-10D10D035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579884"/>
              </p:ext>
            </p:extLst>
          </p:nvPr>
        </p:nvGraphicFramePr>
        <p:xfrm>
          <a:off x="3607164" y="5549373"/>
          <a:ext cx="5029240" cy="92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r:id="rId6" imgW="2476500" imgH="457200" progId="Equation.DSMT4">
                  <p:embed/>
                </p:oleObj>
              </mc:Choice>
              <mc:Fallback>
                <p:oleObj r:id="rId6" imgW="24765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07164" y="5549373"/>
                        <a:ext cx="5029240" cy="92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337E6D2-A690-3A48-A938-7C0D9D3383EE}"/>
              </a:ext>
            </a:extLst>
          </p:cNvPr>
          <p:cNvSpPr/>
          <p:nvPr/>
        </p:nvSpPr>
        <p:spPr>
          <a:xfrm>
            <a:off x="4025319" y="4913016"/>
            <a:ext cx="4298868" cy="5070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Relationship to molecular properties</a:t>
            </a:r>
          </a:p>
        </p:txBody>
      </p:sp>
    </p:spTree>
    <p:extLst>
      <p:ext uri="{BB962C8B-B14F-4D97-AF65-F5344CB8AC3E}">
        <p14:creationId xmlns:p14="http://schemas.microsoft.com/office/powerpoint/2010/main" val="184817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B00A3F-544E-AD42-B64B-DA1B10CDC3BB}"/>
              </a:ext>
            </a:extLst>
          </p:cNvPr>
          <p:cNvSpPr txBox="1">
            <a:spLocks/>
          </p:cNvSpPr>
          <p:nvPr/>
        </p:nvSpPr>
        <p:spPr>
          <a:xfrm>
            <a:off x="75303" y="100247"/>
            <a:ext cx="4318568" cy="39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Dielectric Loss Processes in Solids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5A037A-BDE6-F94C-BC8A-37308DC3A419}"/>
              </a:ext>
            </a:extLst>
          </p:cNvPr>
          <p:cNvSpPr/>
          <p:nvPr/>
        </p:nvSpPr>
        <p:spPr>
          <a:xfrm>
            <a:off x="0" y="493476"/>
            <a:ext cx="4787153" cy="1525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6EB27-873A-2F41-926F-0E9423EF9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2" y="1360038"/>
            <a:ext cx="3221975" cy="308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ADE29-4EE1-F247-8A2E-3315D23D066B}"/>
              </a:ext>
            </a:extLst>
          </p:cNvPr>
          <p:cNvSpPr txBox="1"/>
          <p:nvPr/>
        </p:nvSpPr>
        <p:spPr>
          <a:xfrm>
            <a:off x="4067216" y="1895733"/>
            <a:ext cx="46177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Mechanisms for Dielectric loss in Solids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Conduction Loss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Space-Charge Recombination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Defect and Impurity Centers</a:t>
            </a:r>
          </a:p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58AD1F6-A7F8-7B42-83FF-F843E7788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465766"/>
              </p:ext>
            </p:extLst>
          </p:nvPr>
        </p:nvGraphicFramePr>
        <p:xfrm>
          <a:off x="3677492" y="4316385"/>
          <a:ext cx="4912983" cy="1188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4" imgW="1943100" imgH="469900" progId="Equation.DSMT4">
                  <p:embed/>
                </p:oleObj>
              </mc:Choice>
              <mc:Fallback>
                <p:oleObj name="Equation" r:id="rId4" imgW="1943100" imgH="4699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0399D4D-C191-0E43-8615-73B32E8F43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7492" y="4316385"/>
                        <a:ext cx="4912983" cy="1188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0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233AC0-72BF-4849-8C81-D2F0B1811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816" y="3613634"/>
            <a:ext cx="5429627" cy="296932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22A30-8F71-714D-8C9C-3C4AC046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603" y="275039"/>
            <a:ext cx="3963310" cy="303627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94A901-B3B0-C849-A504-75557261BABF}"/>
              </a:ext>
            </a:extLst>
          </p:cNvPr>
          <p:cNvSpPr/>
          <p:nvPr/>
        </p:nvSpPr>
        <p:spPr>
          <a:xfrm>
            <a:off x="176149" y="1199408"/>
            <a:ext cx="2056411" cy="11875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Debye Heating of surface dipoles.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DD6D1D-38F3-C748-9E77-3C09A010A14D}"/>
              </a:ext>
            </a:extLst>
          </p:cNvPr>
          <p:cNvSpPr/>
          <p:nvPr/>
        </p:nvSpPr>
        <p:spPr>
          <a:xfrm>
            <a:off x="269173" y="4471060"/>
            <a:ext cx="2056411" cy="11875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Heating through space-charge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1088720338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s Kickof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Materials Kickoff.pptx</Template>
  <TotalTime>2328</TotalTime>
  <Words>903</Words>
  <Application>Microsoft Macintosh PowerPoint</Application>
  <PresentationFormat>On-screen Show (4:3)</PresentationFormat>
  <Paragraphs>242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</vt:lpstr>
      <vt:lpstr>Helvetica</vt:lpstr>
      <vt:lpstr>Symbol</vt:lpstr>
      <vt:lpstr>Wingdings 3</vt:lpstr>
      <vt:lpstr>Materials Kickoff</vt:lpstr>
      <vt:lpstr>Document</vt:lpstr>
      <vt:lpstr>Equation</vt:lpstr>
      <vt:lpstr>Equation.DSMT4</vt:lpstr>
      <vt:lpstr>Microwave-Specific Effects on Gas-Carbon Reactions</vt:lpstr>
      <vt:lpstr>PowerPoint Presentation</vt:lpstr>
      <vt:lpstr>PowerPoint Presentation</vt:lpstr>
      <vt:lpstr>PowerPoint Presentation</vt:lpstr>
      <vt:lpstr>Absorption of Radiation</vt:lpstr>
      <vt:lpstr>Microwave Heating in Homogeneous Solutions</vt:lpstr>
      <vt:lpstr>PowerPoint Presentation</vt:lpstr>
      <vt:lpstr>PowerPoint Presentation</vt:lpstr>
      <vt:lpstr>PowerPoint Presentation</vt:lpstr>
      <vt:lpstr>Dielectric Spectra and Microwave Heating of Carbon</vt:lpstr>
      <vt:lpstr>PowerPoint Presentation</vt:lpstr>
      <vt:lpstr>Carbon Gasification Reactions</vt:lpstr>
      <vt:lpstr>Studies of the Boudouard Reaction: CO2 +  C  D 2CO </vt:lpstr>
      <vt:lpstr>Experimental Protocol: Kinetic Experiments</vt:lpstr>
      <vt:lpstr>Kinetic Experiments</vt:lpstr>
      <vt:lpstr>Arrhenius  Parameters</vt:lpstr>
      <vt:lpstr>Product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  Stiegman</dc:creator>
  <cp:lastModifiedBy>Albert Stiegman</cp:lastModifiedBy>
  <cp:revision>136</cp:revision>
  <dcterms:created xsi:type="dcterms:W3CDTF">2014-10-11T18:17:22Z</dcterms:created>
  <dcterms:modified xsi:type="dcterms:W3CDTF">2019-07-03T18:30:47Z</dcterms:modified>
</cp:coreProperties>
</file>